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9" r:id="rId2"/>
    <p:sldId id="267" r:id="rId3"/>
    <p:sldId id="258" r:id="rId4"/>
    <p:sldId id="259" r:id="rId5"/>
    <p:sldId id="270" r:id="rId6"/>
    <p:sldId id="271" r:id="rId7"/>
    <p:sldId id="261" r:id="rId8"/>
    <p:sldId id="272" r:id="rId9"/>
    <p:sldId id="273" r:id="rId10"/>
    <p:sldId id="262" r:id="rId11"/>
    <p:sldId id="263" r:id="rId12"/>
    <p:sldId id="264" r:id="rId13"/>
    <p:sldId id="275" r:id="rId14"/>
    <p:sldId id="265" r:id="rId15"/>
    <p:sldId id="276" r:id="rId16"/>
    <p:sldId id="277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eo Sans Bold" panose="020B0604020202020204" charset="0"/>
      <p:regular r:id="rId23"/>
    </p:embeddedFont>
    <p:embeddedFont>
      <p:font typeface="Paytone One" panose="020B0604020202020204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" panose="00000800000000000000" charset="0"/>
      <p:regular r:id="rId29"/>
    </p:embeddedFont>
    <p:embeddedFont>
      <p:font typeface="Poppins Heavy" panose="020B0604020202020204" charset="0"/>
      <p:regular r:id="rId30"/>
    </p:embeddedFont>
    <p:embeddedFont>
      <p:font typeface="Times New Roman" panose="02020603050405020304" pitchFamily="18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9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B78C7-B848-499D-8C84-8202B281A795}" type="datetimeFigureOut">
              <a:rPr lang="en-US" smtClean="0"/>
              <a:t>29-May-25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18530-AA51-47CC-B945-5F9EA1E7D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1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18530-AA51-47CC-B945-5F9EA1E7D1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8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55000"/>
                  </a:srgbClr>
                </a:gs>
                <a:gs pos="100000">
                  <a:srgbClr val="1E53A0">
                    <a:alpha val="55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76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5255366" y="2293091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4114800" y="0"/>
                </a:moveTo>
                <a:lnTo>
                  <a:pt x="0" y="0"/>
                </a:lnTo>
                <a:lnTo>
                  <a:pt x="0" y="680813"/>
                </a:lnTo>
                <a:lnTo>
                  <a:pt x="4114800" y="680813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32634" y="3295650"/>
            <a:ext cx="12222732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3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CONTEXT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786" y="5506341"/>
            <a:ext cx="14502424" cy="1833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3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&amp; CUSTOM HOOKS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548267" y="808267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2"/>
                </a:lnTo>
                <a:lnTo>
                  <a:pt x="0" y="680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u="none" strike="noStrike" spc="4" dirty="0">
                <a:solidFill>
                  <a:srgbClr val="FFFFFF"/>
                </a:solidFill>
                <a:latin typeface="Poppins Bold" panose="020B0604020202020204" charset="0"/>
                <a:ea typeface="Poppins Bold"/>
                <a:cs typeface="Poppins Bold" panose="020B0604020202020204" charset="0"/>
                <a:sym typeface="Poppins Bold"/>
              </a:rPr>
              <a:t>Trang </a:t>
            </a:r>
            <a:r>
              <a:rPr lang="en-US" sz="2051" b="1" u="none" strike="noStrike" spc="4" dirty="0" err="1">
                <a:solidFill>
                  <a:srgbClr val="FFFFFF"/>
                </a:solidFill>
                <a:latin typeface="Poppins Bold" panose="020B0604020202020204" charset="0"/>
                <a:ea typeface="Poppins Bold"/>
                <a:cs typeface="Poppins Bold" panose="020B0604020202020204" charset="0"/>
                <a:sym typeface="Poppins Bold"/>
              </a:rPr>
              <a:t>chủ</a:t>
            </a:r>
            <a:endParaRPr lang="en-US" sz="2051" b="1" u="none" strike="noStrike" spc="4" dirty="0">
              <a:solidFill>
                <a:srgbClr val="FFFFFF"/>
              </a:solidFill>
              <a:latin typeface="Poppins Bold" panose="020B0604020202020204" charset="0"/>
              <a:ea typeface="Poppins Bold"/>
              <a:cs typeface="Poppins Bold" panose="020B0604020202020204" charset="0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5218" y="572042"/>
            <a:ext cx="4023728" cy="3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D5C35-463B-C801-A227-C524F82321BC}"/>
              </a:ext>
            </a:extLst>
          </p:cNvPr>
          <p:cNvSpPr txBox="1"/>
          <p:nvPr/>
        </p:nvSpPr>
        <p:spPr>
          <a:xfrm>
            <a:off x="766207" y="999605"/>
            <a:ext cx="9960428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400" spc="4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Nhóm</a:t>
            </a:r>
            <a:r>
              <a:rPr lang="en-US" sz="24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935350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7916493"/>
            <a:ext cx="18288000" cy="2370507"/>
          </a:xfrm>
          <a:custGeom>
            <a:avLst/>
            <a:gdLst/>
            <a:ahLst/>
            <a:cxnLst/>
            <a:rect l="l" t="t" r="r" b="b"/>
            <a:pathLst>
              <a:path w="18288000" h="2370507">
                <a:moveTo>
                  <a:pt x="0" y="0"/>
                </a:moveTo>
                <a:lnTo>
                  <a:pt x="18288000" y="0"/>
                </a:lnTo>
                <a:lnTo>
                  <a:pt x="18288000" y="2370507"/>
                </a:lnTo>
                <a:lnTo>
                  <a:pt x="0" y="23705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2224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570" y="2037211"/>
            <a:ext cx="5742151" cy="5637748"/>
          </a:xfrm>
          <a:custGeom>
            <a:avLst/>
            <a:gdLst/>
            <a:ahLst/>
            <a:cxnLst/>
            <a:rect l="l" t="t" r="r" b="b"/>
            <a:pathLst>
              <a:path w="5742151" h="5637748">
                <a:moveTo>
                  <a:pt x="0" y="0"/>
                </a:moveTo>
                <a:lnTo>
                  <a:pt x="5742151" y="0"/>
                </a:lnTo>
                <a:lnTo>
                  <a:pt x="5742151" y="5637749"/>
                </a:lnTo>
                <a:lnTo>
                  <a:pt x="0" y="56377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60760" y="2520370"/>
            <a:ext cx="4689772" cy="46897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303" r="-4892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5218" y="552992"/>
            <a:ext cx="47073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221763" y="2460278"/>
            <a:ext cx="10294837" cy="1626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75"/>
              </a:lnSpc>
            </a:pPr>
            <a:r>
              <a:rPr lang="en-US" sz="96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CUSTOM HOOK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21763" y="5081548"/>
            <a:ext cx="8270354" cy="111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Là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một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hàm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JavaScript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tái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logic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liên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quan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đến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hook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giúp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tách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biệt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tổ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chức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code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tốt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hơn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47225">
            <a:off x="12331570" y="440131"/>
            <a:ext cx="15496850" cy="11298612"/>
          </a:xfrm>
          <a:custGeom>
            <a:avLst/>
            <a:gdLst/>
            <a:ahLst/>
            <a:cxnLst/>
            <a:rect l="l" t="t" r="r" b="b"/>
            <a:pathLst>
              <a:path w="15496850" h="11298612">
                <a:moveTo>
                  <a:pt x="0" y="0"/>
                </a:moveTo>
                <a:lnTo>
                  <a:pt x="15496850" y="0"/>
                </a:lnTo>
                <a:lnTo>
                  <a:pt x="15496850" y="11298612"/>
                </a:lnTo>
                <a:lnTo>
                  <a:pt x="0" y="112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7" y="552992"/>
            <a:ext cx="4697319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0306" y="958146"/>
            <a:ext cx="16532801" cy="1829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Nguyên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tắc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khi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tạo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Custom Hook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614514" y="8796535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E47A8C-5E64-35A9-6F6B-2D1868A3A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901" y="3642036"/>
            <a:ext cx="13176722" cy="4297106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676400" y="5143500"/>
            <a:ext cx="5791200" cy="5560057"/>
          </a:xfrm>
          <a:custGeom>
            <a:avLst/>
            <a:gdLst/>
            <a:ahLst/>
            <a:cxnLst/>
            <a:rect l="l" t="t" r="r" b="b"/>
            <a:pathLst>
              <a:path w="9541721" h="9368235">
                <a:moveTo>
                  <a:pt x="0" y="0"/>
                </a:moveTo>
                <a:lnTo>
                  <a:pt x="9541721" y="0"/>
                </a:lnTo>
                <a:lnTo>
                  <a:pt x="9541721" y="9368235"/>
                </a:lnTo>
                <a:lnTo>
                  <a:pt x="0" y="9368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082268" y="5570487"/>
            <a:ext cx="4666385" cy="462068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888" r="-38888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7655230" y="7599850"/>
            <a:ext cx="11261083" cy="1658450"/>
          </a:xfrm>
          <a:custGeom>
            <a:avLst/>
            <a:gdLst/>
            <a:ahLst/>
            <a:cxnLst/>
            <a:rect l="l" t="t" r="r" b="b"/>
            <a:pathLst>
              <a:path w="11261083" h="1658450">
                <a:moveTo>
                  <a:pt x="0" y="0"/>
                </a:moveTo>
                <a:lnTo>
                  <a:pt x="11261083" y="0"/>
                </a:lnTo>
                <a:lnTo>
                  <a:pt x="11261083" y="1658450"/>
                </a:lnTo>
                <a:lnTo>
                  <a:pt x="0" y="16584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83805" y="9164312"/>
            <a:ext cx="132088" cy="1320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14318" y="8987700"/>
            <a:ext cx="132088" cy="13208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5218" y="552992"/>
            <a:ext cx="66123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876800" y="1424234"/>
            <a:ext cx="16423970" cy="1463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75"/>
              </a:lnSpc>
            </a:pPr>
            <a:r>
              <a:rPr lang="en-US" sz="54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Cách</a:t>
            </a:r>
            <a:r>
              <a:rPr lang="en-US" sz="54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tách</a:t>
            </a:r>
            <a:r>
              <a:rPr lang="en-US" sz="54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logic </a:t>
            </a:r>
            <a:r>
              <a:rPr lang="en-US" sz="54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ra</a:t>
            </a:r>
            <a:r>
              <a:rPr lang="en-US" sz="54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thành</a:t>
            </a:r>
            <a:r>
              <a:rPr lang="en-US" sz="54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Custom Hook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76800" y="2738820"/>
            <a:ext cx="9481675" cy="1065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4"/>
              </a:lnSpc>
            </a:pPr>
            <a:r>
              <a:rPr lang="en-US" sz="4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Các</a:t>
            </a:r>
            <a:r>
              <a:rPr lang="en-US" sz="4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bước</a:t>
            </a:r>
            <a:r>
              <a:rPr lang="en-US" sz="4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thực</a:t>
            </a:r>
            <a:r>
              <a:rPr lang="en-US" sz="4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hiện</a:t>
            </a:r>
            <a:r>
              <a:rPr lang="en-US" sz="4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76800" y="4303267"/>
            <a:ext cx="9217498" cy="445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/>
            </a:pP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Xác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định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logic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tái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Logic </a:t>
            </a:r>
            <a:r>
              <a:rPr lang="en-US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được</a:t>
            </a:r>
            <a:r>
              <a:rPr lang="en-US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lặp</a:t>
            </a:r>
            <a:r>
              <a:rPr lang="en-US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lại</a:t>
            </a:r>
            <a:r>
              <a:rPr lang="en-US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ở </a:t>
            </a:r>
            <a:r>
              <a:rPr lang="en-US" sz="2400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component.</a:t>
            </a:r>
          </a:p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/>
            </a:pP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2. 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Tạo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custom hook (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tên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bắt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đầu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bằng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use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Tạo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hook ở file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mới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hoặc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cùng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file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với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component.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 startAt="3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Di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chuyển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các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hook &amp; logic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xử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lý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vào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trong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chuyển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useState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useEffect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hàm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xử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lý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…</a:t>
            </a:r>
            <a:endParaRPr lang="en-US" sz="2400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Tránh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copy UI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vào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custom hook.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 startAt="4"/>
            </a:pP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Trả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về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dữ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liệu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hoặc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hàm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Để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400" i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047225">
            <a:off x="12331570" y="440131"/>
            <a:ext cx="15496850" cy="11298612"/>
          </a:xfrm>
          <a:custGeom>
            <a:avLst/>
            <a:gdLst/>
            <a:ahLst/>
            <a:cxnLst/>
            <a:rect l="l" t="t" r="r" b="b"/>
            <a:pathLst>
              <a:path w="15496850" h="11298612">
                <a:moveTo>
                  <a:pt x="0" y="0"/>
                </a:moveTo>
                <a:lnTo>
                  <a:pt x="15496850" y="0"/>
                </a:lnTo>
                <a:lnTo>
                  <a:pt x="15496850" y="11298612"/>
                </a:lnTo>
                <a:lnTo>
                  <a:pt x="0" y="112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7" y="552992"/>
            <a:ext cx="4697319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0306" y="958146"/>
            <a:ext cx="16532801" cy="1829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Vì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sao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cần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54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dùng</a:t>
            </a:r>
            <a:r>
              <a:rPr lang="en-US" sz="54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Custom Hook?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614514" y="8796535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1FD1B2C6-BDB6-DD54-764D-CF8045797B1E}"/>
              </a:ext>
            </a:extLst>
          </p:cNvPr>
          <p:cNvSpPr txBox="1"/>
          <p:nvPr/>
        </p:nvSpPr>
        <p:spPr>
          <a:xfrm>
            <a:off x="1344758" y="3795518"/>
            <a:ext cx="11152041" cy="333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Nếu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bạn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thấy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đang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lặp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một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logic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giống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nhau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bạn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nên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viết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logic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đó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thành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custom Hook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để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Tái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code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dễ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dàng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Làm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chính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“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sạch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hơn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”,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dễ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đọc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hơn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lvl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Dễ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test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và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bào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trì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15267157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771" y="-19050"/>
            <a:ext cx="18288000" cy="10325100"/>
            <a:chOff x="0" y="0"/>
            <a:chExt cx="4816593" cy="27193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19368"/>
            </a:xfrm>
            <a:custGeom>
              <a:avLst/>
              <a:gdLst/>
              <a:ahLst/>
              <a:cxnLst/>
              <a:rect l="l" t="t" r="r" b="b"/>
              <a:pathLst>
                <a:path w="4816592" h="2719368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63000"/>
                  </a:srgbClr>
                </a:gs>
                <a:gs pos="100000">
                  <a:srgbClr val="1E53A0">
                    <a:alpha val="63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52992"/>
            <a:ext cx="68409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3000" y="-218386"/>
            <a:ext cx="4696911" cy="19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96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TỔNG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15106" y="-186001"/>
            <a:ext cx="3425628" cy="19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96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KẾT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72865" y="3900083"/>
            <a:ext cx="9889557" cy="1243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Truyền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dữ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liệu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toàn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cục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(global state) qua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mà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không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truyền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props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thủ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công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(prop drilling).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5218" y="2421604"/>
            <a:ext cx="474734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 API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98FAC6B-B10E-747D-7457-345353CA12E9}"/>
              </a:ext>
            </a:extLst>
          </p:cNvPr>
          <p:cNvSpPr txBox="1"/>
          <p:nvPr/>
        </p:nvSpPr>
        <p:spPr>
          <a:xfrm>
            <a:off x="1060890" y="4539308"/>
            <a:ext cx="8464110" cy="17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Nên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dùng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khi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: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1FF03D0E-38C6-C357-DE65-1C571DA8CB4F}"/>
              </a:ext>
            </a:extLst>
          </p:cNvPr>
          <p:cNvSpPr txBox="1"/>
          <p:nvPr/>
        </p:nvSpPr>
        <p:spPr>
          <a:xfrm>
            <a:off x="1060890" y="2850041"/>
            <a:ext cx="8464110" cy="17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Mục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đích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chính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: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3847DA6E-4083-C7C2-AF02-B8A3485D4C48}"/>
              </a:ext>
            </a:extLst>
          </p:cNvPr>
          <p:cNvSpPr txBox="1"/>
          <p:nvPr/>
        </p:nvSpPr>
        <p:spPr>
          <a:xfrm>
            <a:off x="5872864" y="5694609"/>
            <a:ext cx="9889557" cy="4115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Dữ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liệu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hoặc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ở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con.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Tránh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“prop drilling” (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truyền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props qua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cấp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không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thiết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cấu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trúc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lớn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chia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tầng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Muốn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quản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lý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toàn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cục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nhưng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chưa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đến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Redux/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Zustand</a:t>
            </a: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1771" y="-19050"/>
            <a:ext cx="18288000" cy="10325100"/>
            <a:chOff x="0" y="0"/>
            <a:chExt cx="4816593" cy="27193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19368"/>
            </a:xfrm>
            <a:custGeom>
              <a:avLst/>
              <a:gdLst/>
              <a:ahLst/>
              <a:cxnLst/>
              <a:rect l="l" t="t" r="r" b="b"/>
              <a:pathLst>
                <a:path w="4816592" h="2719368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63000"/>
                  </a:srgbClr>
                </a:gs>
                <a:gs pos="100000">
                  <a:srgbClr val="1E53A0">
                    <a:alpha val="63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52992"/>
            <a:ext cx="68409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3000" y="-218386"/>
            <a:ext cx="4696911" cy="19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96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TỔNG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15106" y="-186001"/>
            <a:ext cx="3425628" cy="19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96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KẾT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1FF03D0E-38C6-C357-DE65-1C571DA8CB4F}"/>
              </a:ext>
            </a:extLst>
          </p:cNvPr>
          <p:cNvSpPr txBox="1"/>
          <p:nvPr/>
        </p:nvSpPr>
        <p:spPr>
          <a:xfrm>
            <a:off x="1309380" y="1230179"/>
            <a:ext cx="12807510" cy="1860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6000" b="1" dirty="0" err="1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Lưu</a:t>
            </a:r>
            <a:r>
              <a:rPr lang="en-US" sz="6000" b="1" dirty="0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ý </a:t>
            </a:r>
            <a:r>
              <a:rPr lang="en-US" sz="6000" b="1" dirty="0" err="1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khi</a:t>
            </a:r>
            <a:r>
              <a:rPr lang="en-US" sz="6000" b="1" dirty="0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sử</a:t>
            </a:r>
            <a:r>
              <a:rPr lang="en-US" sz="6000" b="1" dirty="0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</a:t>
            </a:r>
            <a:r>
              <a:rPr lang="en-US" sz="6000" b="1" dirty="0" err="1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dụng</a:t>
            </a:r>
            <a:r>
              <a:rPr lang="en-US" sz="6000" b="1" dirty="0">
                <a:solidFill>
                  <a:schemeClr val="bg1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Context API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3847DA6E-4083-C7C2-AF02-B8A3485D4C48}"/>
              </a:ext>
            </a:extLst>
          </p:cNvPr>
          <p:cNvSpPr txBox="1"/>
          <p:nvPr/>
        </p:nvSpPr>
        <p:spPr>
          <a:xfrm>
            <a:off x="2356676" y="4690929"/>
            <a:ext cx="9889557" cy="288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Re-render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toàn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bộ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con.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useMemo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để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tối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ưu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value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Nên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chia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nhỏ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Custom hook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hợp</a:t>
            </a:r>
            <a:r>
              <a:rPr lang="en-US" sz="3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context.</a:t>
            </a: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913D71BC-24B9-665B-C9E8-21CD7F30A547}"/>
              </a:ext>
            </a:extLst>
          </p:cNvPr>
          <p:cNvSpPr/>
          <p:nvPr/>
        </p:nvSpPr>
        <p:spPr>
          <a:xfrm rot="7047225">
            <a:off x="11172180" y="1546813"/>
            <a:ext cx="15496850" cy="11298612"/>
          </a:xfrm>
          <a:custGeom>
            <a:avLst/>
            <a:gdLst/>
            <a:ahLst/>
            <a:cxnLst/>
            <a:rect l="l" t="t" r="r" b="b"/>
            <a:pathLst>
              <a:path w="15496850" h="11298612">
                <a:moveTo>
                  <a:pt x="0" y="0"/>
                </a:moveTo>
                <a:lnTo>
                  <a:pt x="15496850" y="0"/>
                </a:lnTo>
                <a:lnTo>
                  <a:pt x="15496850" y="11298612"/>
                </a:lnTo>
                <a:lnTo>
                  <a:pt x="0" y="112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0569781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-34965"/>
            <a:ext cx="18288000" cy="10325100"/>
            <a:chOff x="0" y="0"/>
            <a:chExt cx="4816593" cy="27193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19368"/>
            </a:xfrm>
            <a:custGeom>
              <a:avLst/>
              <a:gdLst/>
              <a:ahLst/>
              <a:cxnLst/>
              <a:rect l="l" t="t" r="r" b="b"/>
              <a:pathLst>
                <a:path w="4816592" h="2719368">
                  <a:moveTo>
                    <a:pt x="0" y="0"/>
                  </a:moveTo>
                  <a:lnTo>
                    <a:pt x="4816592" y="0"/>
                  </a:lnTo>
                  <a:lnTo>
                    <a:pt x="4816592" y="2719368"/>
                  </a:lnTo>
                  <a:lnTo>
                    <a:pt x="0" y="2719368"/>
                  </a:lnTo>
                  <a:close/>
                </a:path>
              </a:pathLst>
            </a:custGeom>
            <a:gradFill rotWithShape="1">
              <a:gsLst>
                <a:gs pos="0">
                  <a:srgbClr val="00E0FF">
                    <a:alpha val="63000"/>
                  </a:srgbClr>
                </a:gs>
                <a:gs pos="100000">
                  <a:srgbClr val="1E53A0">
                    <a:alpha val="63000"/>
                  </a:srgbClr>
                </a:gs>
              </a:gsLst>
              <a:path path="circle">
                <a:fillToRect l="50000" t="50000" r="50000" b="50000"/>
              </a:path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2786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16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52992"/>
            <a:ext cx="68409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3000" y="-218386"/>
            <a:ext cx="4696911" cy="19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96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TỔNG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15106" y="-186001"/>
            <a:ext cx="3425628" cy="1907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586"/>
              </a:lnSpc>
            </a:pPr>
            <a:r>
              <a:rPr lang="en-US" sz="96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KẾT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83141" y="2972361"/>
            <a:ext cx="9889557" cy="833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Đóng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gói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tái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logic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hook (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useState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useEffect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v.v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5214" y="2042499"/>
            <a:ext cx="10574782" cy="55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60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 hooks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F98FAC6B-B10E-747D-7457-345353CA12E9}"/>
              </a:ext>
            </a:extLst>
          </p:cNvPr>
          <p:cNvSpPr txBox="1"/>
          <p:nvPr/>
        </p:nvSpPr>
        <p:spPr>
          <a:xfrm>
            <a:off x="893310" y="2934506"/>
            <a:ext cx="8464110" cy="17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Khi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nào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dùng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: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1FF03D0E-38C6-C357-DE65-1C571DA8CB4F}"/>
              </a:ext>
            </a:extLst>
          </p:cNvPr>
          <p:cNvSpPr txBox="1"/>
          <p:nvPr/>
        </p:nvSpPr>
        <p:spPr>
          <a:xfrm>
            <a:off x="893310" y="1756717"/>
            <a:ext cx="8464110" cy="17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Công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dụng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: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3847DA6E-4083-C7C2-AF02-B8A3485D4C48}"/>
              </a:ext>
            </a:extLst>
          </p:cNvPr>
          <p:cNvSpPr txBox="1"/>
          <p:nvPr/>
        </p:nvSpPr>
        <p:spPr>
          <a:xfrm>
            <a:off x="5683141" y="4255347"/>
            <a:ext cx="9889557" cy="575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Logic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lặp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lại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ở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dài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tách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xử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riêng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giữ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code DRY (Don’t Repeat Yourself)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Tên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bắt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đầu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bằng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gọi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hook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vòng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lặp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điều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kiện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Trả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về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state/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hàm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cần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lnSpc>
                <a:spcPts val="3151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Không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chứa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UI –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chỉ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chửa</a:t>
            </a:r>
            <a:r>
              <a:rPr lang="en-US" sz="2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logic.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8CF1CFA4-B200-66FD-6A32-C408164A3609}"/>
              </a:ext>
            </a:extLst>
          </p:cNvPr>
          <p:cNvSpPr txBox="1"/>
          <p:nvPr/>
        </p:nvSpPr>
        <p:spPr>
          <a:xfrm>
            <a:off x="943040" y="5854261"/>
            <a:ext cx="2345186" cy="1784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185"/>
              </a:lnSpc>
            </a:pPr>
            <a:r>
              <a:rPr lang="en-US" sz="40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Lưu</a:t>
            </a:r>
            <a:r>
              <a:rPr lang="en-US" sz="40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ý: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F04DE359-1B74-B11E-EA53-D1D3E1AE8464}"/>
              </a:ext>
            </a:extLst>
          </p:cNvPr>
          <p:cNvSpPr/>
          <p:nvPr/>
        </p:nvSpPr>
        <p:spPr>
          <a:xfrm rot="7047225">
            <a:off x="11897220" y="2192730"/>
            <a:ext cx="15496850" cy="11298612"/>
          </a:xfrm>
          <a:custGeom>
            <a:avLst/>
            <a:gdLst/>
            <a:ahLst/>
            <a:cxnLst/>
            <a:rect l="l" t="t" r="r" b="b"/>
            <a:pathLst>
              <a:path w="15496850" h="11298612">
                <a:moveTo>
                  <a:pt x="0" y="0"/>
                </a:moveTo>
                <a:lnTo>
                  <a:pt x="15496850" y="0"/>
                </a:lnTo>
                <a:lnTo>
                  <a:pt x="15496850" y="11298612"/>
                </a:lnTo>
                <a:lnTo>
                  <a:pt x="0" y="1129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443172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02716">
            <a:off x="-5206253" y="-6439511"/>
            <a:ext cx="12888958" cy="9397222"/>
          </a:xfrm>
          <a:custGeom>
            <a:avLst/>
            <a:gdLst/>
            <a:ahLst/>
            <a:cxnLst/>
            <a:rect l="l" t="t" r="r" b="b"/>
            <a:pathLst>
              <a:path w="12888958" h="9397222">
                <a:moveTo>
                  <a:pt x="0" y="0"/>
                </a:moveTo>
                <a:lnTo>
                  <a:pt x="12888958" y="0"/>
                </a:lnTo>
                <a:lnTo>
                  <a:pt x="12888958" y="9397222"/>
                </a:lnTo>
                <a:lnTo>
                  <a:pt x="0" y="939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67374" y="7293954"/>
            <a:ext cx="12888958" cy="9397222"/>
          </a:xfrm>
          <a:custGeom>
            <a:avLst/>
            <a:gdLst/>
            <a:ahLst/>
            <a:cxnLst/>
            <a:rect l="l" t="t" r="r" b="b"/>
            <a:pathLst>
              <a:path w="12888958" h="9397222">
                <a:moveTo>
                  <a:pt x="0" y="0"/>
                </a:moveTo>
                <a:lnTo>
                  <a:pt x="12888958" y="0"/>
                </a:lnTo>
                <a:lnTo>
                  <a:pt x="12888958" y="9397222"/>
                </a:lnTo>
                <a:lnTo>
                  <a:pt x="0" y="939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9588" y="3636334"/>
            <a:ext cx="6423648" cy="6306855"/>
          </a:xfrm>
          <a:custGeom>
            <a:avLst/>
            <a:gdLst/>
            <a:ahLst/>
            <a:cxnLst/>
            <a:rect l="l" t="t" r="r" b="b"/>
            <a:pathLst>
              <a:path w="6423648" h="6306855">
                <a:moveTo>
                  <a:pt x="0" y="0"/>
                </a:moveTo>
                <a:lnTo>
                  <a:pt x="6423649" y="0"/>
                </a:lnTo>
                <a:lnTo>
                  <a:pt x="6423649" y="6306854"/>
                </a:lnTo>
                <a:lnTo>
                  <a:pt x="0" y="6306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38227" y="4166577"/>
            <a:ext cx="5246370" cy="52463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53727" r="-18685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96344" y="733665"/>
            <a:ext cx="158919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52992"/>
            <a:ext cx="4413308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859195" y="2566731"/>
            <a:ext cx="10663521" cy="1697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1899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CONTEXT API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42444" y="4822309"/>
            <a:ext cx="7440556" cy="1490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Là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một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tính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năng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của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React,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cho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phép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truyền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dữ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liệu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xuống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các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component con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mà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không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cần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phải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truyền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qua props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từng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800" spc="3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cấp</a:t>
            </a:r>
            <a:r>
              <a:rPr lang="en-US" sz="2800" spc="3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93734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49071" y="5143500"/>
            <a:ext cx="5618319" cy="5381950"/>
          </a:xfrm>
          <a:custGeom>
            <a:avLst/>
            <a:gdLst/>
            <a:ahLst/>
            <a:cxnLst/>
            <a:rect l="l" t="t" r="r" b="b"/>
            <a:pathLst>
              <a:path w="10725909" h="10530893">
                <a:moveTo>
                  <a:pt x="0" y="0"/>
                </a:moveTo>
                <a:lnTo>
                  <a:pt x="10725909" y="0"/>
                </a:lnTo>
                <a:lnTo>
                  <a:pt x="10725909" y="10530892"/>
                </a:lnTo>
                <a:lnTo>
                  <a:pt x="0" y="10530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4244330" y="5710382"/>
            <a:ext cx="4227803" cy="422833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3624" r="-3104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flipH="1">
            <a:off x="-1841395" y="8048208"/>
            <a:ext cx="10011099" cy="1474362"/>
          </a:xfrm>
          <a:custGeom>
            <a:avLst/>
            <a:gdLst/>
            <a:ahLst/>
            <a:cxnLst/>
            <a:rect l="l" t="t" r="r" b="b"/>
            <a:pathLst>
              <a:path w="10011099" h="1474362">
                <a:moveTo>
                  <a:pt x="10011100" y="0"/>
                </a:moveTo>
                <a:lnTo>
                  <a:pt x="0" y="0"/>
                </a:lnTo>
                <a:lnTo>
                  <a:pt x="0" y="1474362"/>
                </a:lnTo>
                <a:lnTo>
                  <a:pt x="10011100" y="1474362"/>
                </a:lnTo>
                <a:lnTo>
                  <a:pt x="100111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68702" y="9267825"/>
            <a:ext cx="132088" cy="13208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99517" y="9427951"/>
            <a:ext cx="132088" cy="13208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5217" y="552992"/>
            <a:ext cx="5625247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708292" y="1715351"/>
            <a:ext cx="12607215" cy="1833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279"/>
              </a:lnSpc>
            </a:pPr>
            <a:r>
              <a:rPr lang="en-US" sz="126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CONTEXT API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16205" y="5993075"/>
            <a:ext cx="6353499" cy="354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46683" y="4101891"/>
            <a:ext cx="12191158" cy="1281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1"/>
              </a:lnSpc>
            </a:pPr>
            <a:r>
              <a:rPr lang="en-US" sz="6000" b="1" dirty="0" err="1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Gồm</a:t>
            </a:r>
            <a:r>
              <a:rPr lang="en-US" sz="6000" b="1" dirty="0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</a:t>
            </a:r>
            <a:r>
              <a:rPr lang="en-US" sz="6000" b="1" dirty="0" err="1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có</a:t>
            </a:r>
            <a:r>
              <a:rPr lang="en-US" sz="6000" b="1" dirty="0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3 </a:t>
            </a:r>
            <a:r>
              <a:rPr lang="en-US" sz="6000" b="1" dirty="0" err="1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bước</a:t>
            </a:r>
            <a:r>
              <a:rPr lang="en-US" sz="6000" b="1" dirty="0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</a:t>
            </a:r>
            <a:r>
              <a:rPr lang="en-US" sz="6000" b="1" dirty="0" err="1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sử</a:t>
            </a:r>
            <a:r>
              <a:rPr lang="en-US" sz="6000" b="1" dirty="0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 </a:t>
            </a:r>
            <a:r>
              <a:rPr lang="en-US" sz="6000" b="1" dirty="0" err="1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dụng</a:t>
            </a:r>
            <a:r>
              <a:rPr lang="en-US" sz="6000" b="1" dirty="0">
                <a:solidFill>
                  <a:srgbClr val="00FFFF"/>
                </a:solidFill>
                <a:latin typeface="Poppins Bold" panose="00000800000000000000" charset="0"/>
                <a:ea typeface="Neo Sans Bold"/>
                <a:cs typeface="Poppins Bold" panose="00000800000000000000" charset="0"/>
                <a:sym typeface="Neo Sans Bold"/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959B52-F6FE-D09B-9413-37631359A397}"/>
              </a:ext>
            </a:extLst>
          </p:cNvPr>
          <p:cNvSpPr txBox="1"/>
          <p:nvPr/>
        </p:nvSpPr>
        <p:spPr>
          <a:xfrm>
            <a:off x="1765283" y="5993075"/>
            <a:ext cx="10711542" cy="1982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1.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Tạo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Context.</a:t>
            </a:r>
            <a:endParaRPr lang="en-US" sz="2600" spc="300" dirty="0">
              <a:solidFill>
                <a:srgbClr val="FFFFFF"/>
              </a:solidFill>
              <a:latin typeface="Poppins Bold" panose="00000800000000000000" charset="0"/>
              <a:ea typeface="Poppins"/>
              <a:cs typeface="Poppins Bold" panose="00000800000000000000" charset="0"/>
              <a:sym typeface="Poppins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600" spc="300" dirty="0">
              <a:solidFill>
                <a:srgbClr val="FFFFFF"/>
              </a:solidFill>
              <a:latin typeface="Poppins Bold" panose="00000800000000000000" charset="0"/>
              <a:ea typeface="Poppins"/>
              <a:cs typeface="Poppins Bold" panose="00000800000000000000" charset="0"/>
              <a:sym typeface="Poppins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2. Provider –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Cung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cấp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dữ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liệu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.</a:t>
            </a:r>
            <a:endParaRPr lang="en-US" sz="3600" spc="300" dirty="0">
              <a:solidFill>
                <a:srgbClr val="FFFFFF"/>
              </a:solidFill>
              <a:latin typeface="Poppins Bold" panose="00000800000000000000" charset="0"/>
              <a:ea typeface="Poppins"/>
              <a:cs typeface="Poppins Bold" panose="00000800000000000000" charset="0"/>
              <a:sym typeface="Poppins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600" spc="300" dirty="0">
              <a:solidFill>
                <a:srgbClr val="FFFFFF"/>
              </a:solidFill>
              <a:latin typeface="Poppins Bold" panose="00000800000000000000" charset="0"/>
              <a:ea typeface="Poppins"/>
              <a:cs typeface="Poppins Bold" panose="00000800000000000000" charset="0"/>
              <a:sym typeface="Poppins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3. Consumer -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Tiêu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thụ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dữ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 </a:t>
            </a:r>
            <a:r>
              <a:rPr lang="en-US" sz="3600" b="1" spc="300" dirty="0" err="1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liệu</a:t>
            </a:r>
            <a:r>
              <a:rPr lang="en-US" sz="3600" b="1" spc="300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.</a:t>
            </a:r>
            <a:endParaRPr lang="en-US" sz="3600" spc="300" dirty="0">
              <a:solidFill>
                <a:srgbClr val="FFFFFF"/>
              </a:solidFill>
              <a:latin typeface="Poppins Bold" panose="00000800000000000000" charset="0"/>
              <a:ea typeface="Poppins"/>
              <a:cs typeface="Poppins Bold" panose="00000800000000000000" charset="0"/>
              <a:sym typeface="Poppins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70695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99377" y="1806783"/>
            <a:ext cx="12783009" cy="1557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0"/>
              </a:lnSpc>
            </a:pP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1.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Tạo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Context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99377" y="6347262"/>
            <a:ext cx="9468868" cy="361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Mycontext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đối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tượng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mà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bạn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sẽ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9377" y="7087704"/>
            <a:ext cx="5799149" cy="361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defaultValue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giá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trị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mặc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định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461" y="4095877"/>
            <a:ext cx="11512755" cy="336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React.createContext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()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để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tạo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ra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một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 Context.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531234" y="867862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3"/>
                </a:lnTo>
                <a:lnTo>
                  <a:pt x="0" y="68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090037">
            <a:off x="13701814" y="-274372"/>
            <a:ext cx="14861992" cy="10835743"/>
          </a:xfrm>
          <a:custGeom>
            <a:avLst/>
            <a:gdLst/>
            <a:ahLst/>
            <a:cxnLst/>
            <a:rect l="l" t="t" r="r" b="b"/>
            <a:pathLst>
              <a:path w="14861992" h="10835743">
                <a:moveTo>
                  <a:pt x="0" y="0"/>
                </a:moveTo>
                <a:lnTo>
                  <a:pt x="14861992" y="0"/>
                </a:lnTo>
                <a:lnTo>
                  <a:pt x="14861992" y="10835744"/>
                </a:lnTo>
                <a:lnTo>
                  <a:pt x="0" y="108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2FDE93-3729-906B-C84F-CBF0D92C0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16" y="4640745"/>
            <a:ext cx="11747696" cy="750353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6" grpId="0"/>
      <p:bldP spid="17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70695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99377" y="1806783"/>
            <a:ext cx="16317223" cy="1557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90"/>
              </a:lnSpc>
            </a:pP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2. Provider -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cung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cấp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dữ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liệu</a:t>
            </a:r>
            <a:endParaRPr lang="en-US" sz="8000" b="1" dirty="0">
              <a:solidFill>
                <a:srgbClr val="FFFFFF"/>
              </a:solidFill>
              <a:latin typeface="Neo Sans Bold"/>
              <a:ea typeface="Neo Sans Bold"/>
              <a:cs typeface="Neo Sans Bold"/>
              <a:sym typeface="Neo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99377" y="6347262"/>
            <a:ext cx="10117116" cy="361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để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cấp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giá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trị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toàn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bộ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các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bên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99377" y="7087704"/>
            <a:ext cx="5799149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 value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giá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trị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bạn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muốn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chia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sẻ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531234" y="867862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3"/>
                </a:lnTo>
                <a:lnTo>
                  <a:pt x="0" y="68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090037">
            <a:off x="13701814" y="-274372"/>
            <a:ext cx="14861992" cy="10835743"/>
          </a:xfrm>
          <a:custGeom>
            <a:avLst/>
            <a:gdLst/>
            <a:ahLst/>
            <a:cxnLst/>
            <a:rect l="l" t="t" r="r" b="b"/>
            <a:pathLst>
              <a:path w="14861992" h="10835743">
                <a:moveTo>
                  <a:pt x="0" y="0"/>
                </a:moveTo>
                <a:lnTo>
                  <a:pt x="14861992" y="0"/>
                </a:lnTo>
                <a:lnTo>
                  <a:pt x="14861992" y="10835744"/>
                </a:lnTo>
                <a:lnTo>
                  <a:pt x="0" y="108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EBD509-1D71-0FFD-5985-98A7375E9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777" y="3743641"/>
            <a:ext cx="10020372" cy="19815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10DDEB-E832-37DB-3E2D-3AEA33861DB3}"/>
              </a:ext>
            </a:extLst>
          </p:cNvPr>
          <p:cNvSpPr txBox="1"/>
          <p:nvPr/>
        </p:nvSpPr>
        <p:spPr>
          <a:xfrm>
            <a:off x="2133600" y="7707638"/>
            <a:ext cx="14232466" cy="453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Tất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cả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bên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Provider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đều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có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thể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truy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cập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được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giá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trị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49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70695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99377" y="1806783"/>
            <a:ext cx="15402823" cy="1557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90"/>
              </a:lnSpc>
            </a:pP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3. Consumer -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Tiêu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thụ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dữ</a:t>
            </a:r>
            <a:r>
              <a:rPr lang="en-US" sz="80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80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liệu</a:t>
            </a:r>
            <a:endParaRPr lang="en-US" sz="8000" b="1" dirty="0">
              <a:solidFill>
                <a:srgbClr val="FFFFFF"/>
              </a:solidFill>
              <a:latin typeface="Neo Sans Bold"/>
              <a:ea typeface="Neo Sans Bold"/>
              <a:cs typeface="Neo Sans Bold"/>
              <a:sym typeface="Neo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33682" y="5726493"/>
            <a:ext cx="10117116" cy="14807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một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React Hook,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Function Component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để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truy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cập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giá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trị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từ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Context.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33244" y="6814337"/>
            <a:ext cx="10297423" cy="379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MyContext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là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 object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được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tạo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ở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bước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đầu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20" name="Freeform 20"/>
          <p:cNvSpPr/>
          <p:nvPr/>
        </p:nvSpPr>
        <p:spPr>
          <a:xfrm>
            <a:off x="-531234" y="867862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3"/>
                </a:lnTo>
                <a:lnTo>
                  <a:pt x="0" y="68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090037">
            <a:off x="13701814" y="-274372"/>
            <a:ext cx="14861992" cy="10835743"/>
          </a:xfrm>
          <a:custGeom>
            <a:avLst/>
            <a:gdLst/>
            <a:ahLst/>
            <a:cxnLst/>
            <a:rect l="l" t="t" r="r" b="b"/>
            <a:pathLst>
              <a:path w="14861992" h="10835743">
                <a:moveTo>
                  <a:pt x="0" y="0"/>
                </a:moveTo>
                <a:lnTo>
                  <a:pt x="14861992" y="0"/>
                </a:lnTo>
                <a:lnTo>
                  <a:pt x="14861992" y="10835744"/>
                </a:lnTo>
                <a:lnTo>
                  <a:pt x="0" y="108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10DDEB-E832-37DB-3E2D-3AEA33861DB3}"/>
              </a:ext>
            </a:extLst>
          </p:cNvPr>
          <p:cNvSpPr txBox="1"/>
          <p:nvPr/>
        </p:nvSpPr>
        <p:spPr>
          <a:xfrm>
            <a:off x="2133600" y="7452314"/>
            <a:ext cx="14232466" cy="82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Hook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này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sẽ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trả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về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value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đã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được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cấp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từ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en-US" sz="28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Mycontext.Provider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&gt;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gần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nhất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cây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1A0B1560-CC9C-0BCB-BA94-47C4FFF71C46}"/>
              </a:ext>
            </a:extLst>
          </p:cNvPr>
          <p:cNvSpPr txBox="1"/>
          <p:nvPr/>
        </p:nvSpPr>
        <p:spPr>
          <a:xfrm>
            <a:off x="2242149" y="3804337"/>
            <a:ext cx="11512755" cy="3697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Có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2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cách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dùng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3600" b="1" dirty="0" err="1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Bold"/>
                <a:ea typeface="Poppins Bold"/>
                <a:cs typeface="Poppins Bold"/>
                <a:sym typeface="Poppins Bold"/>
              </a:rPr>
              <a:t>useContext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(React Hook)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và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6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Bold"/>
                <a:ea typeface="Poppins Bold"/>
                <a:cs typeface="Poppins Bold"/>
                <a:sym typeface="Poppins Bold"/>
              </a:rPr>
              <a:t>consumer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B9CDBC-D3BC-D4A9-4863-6BFFDEDA9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149" y="4318965"/>
            <a:ext cx="10906587" cy="9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6" grpId="0"/>
      <p:bldP spid="2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1860">
                <a:alpha val="100000"/>
              </a:srgbClr>
            </a:gs>
            <a:gs pos="100000">
              <a:srgbClr val="019CD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30615" y="7916720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62220" y="7916720"/>
            <a:ext cx="6434625" cy="1064638"/>
          </a:xfrm>
          <a:custGeom>
            <a:avLst/>
            <a:gdLst/>
            <a:ahLst/>
            <a:cxnLst/>
            <a:rect l="l" t="t" r="r" b="b"/>
            <a:pathLst>
              <a:path w="6434625" h="1064638">
                <a:moveTo>
                  <a:pt x="0" y="0"/>
                </a:moveTo>
                <a:lnTo>
                  <a:pt x="6434625" y="0"/>
                </a:lnTo>
                <a:lnTo>
                  <a:pt x="6434625" y="1064638"/>
                </a:lnTo>
                <a:lnTo>
                  <a:pt x="0" y="106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66034" y="4430387"/>
            <a:ext cx="6792774" cy="6669269"/>
          </a:xfrm>
          <a:custGeom>
            <a:avLst/>
            <a:gdLst/>
            <a:ahLst/>
            <a:cxnLst/>
            <a:rect l="l" t="t" r="r" b="b"/>
            <a:pathLst>
              <a:path w="6792774" h="6669269">
                <a:moveTo>
                  <a:pt x="0" y="0"/>
                </a:moveTo>
                <a:lnTo>
                  <a:pt x="6792773" y="0"/>
                </a:lnTo>
                <a:lnTo>
                  <a:pt x="6792773" y="6669269"/>
                </a:lnTo>
                <a:lnTo>
                  <a:pt x="0" y="666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988499" y="4991100"/>
            <a:ext cx="5547845" cy="55478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44786" r="-44786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52992"/>
            <a:ext cx="40977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73135" y="1667398"/>
            <a:ext cx="17391808" cy="1281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11"/>
              </a:lnSpc>
            </a:pPr>
            <a:r>
              <a:rPr lang="en-US" sz="72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Khi </a:t>
            </a:r>
            <a:r>
              <a:rPr lang="en-US" sz="72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nào</a:t>
            </a:r>
            <a:r>
              <a:rPr lang="en-US" sz="72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NÊN </a:t>
            </a:r>
            <a:r>
              <a:rPr lang="en-US" sz="7200" b="1" dirty="0" err="1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dùng</a:t>
            </a:r>
            <a:r>
              <a:rPr lang="en-US" sz="7200" b="1" dirty="0">
                <a:solidFill>
                  <a:srgbClr val="00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Context 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5792" y="3530232"/>
            <a:ext cx="9679742" cy="733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Context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được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dùng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khi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bạn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cần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chia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sẻ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dữ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liệu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dùng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chung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cho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nhiều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component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những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dữ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liệu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manh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tính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“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Cục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Bộ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”.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A91D8-24B0-AE49-E41A-3A00CBB14416}"/>
              </a:ext>
            </a:extLst>
          </p:cNvPr>
          <p:cNvSpPr txBox="1"/>
          <p:nvPr/>
        </p:nvSpPr>
        <p:spPr>
          <a:xfrm>
            <a:off x="1489464" y="5016146"/>
            <a:ext cx="9679742" cy="402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Ví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3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dụ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: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EA7C5F25-835D-2018-2FA5-B7D972533E7F}"/>
              </a:ext>
            </a:extLst>
          </p:cNvPr>
          <p:cNvSpPr txBox="1"/>
          <p:nvPr/>
        </p:nvSpPr>
        <p:spPr>
          <a:xfrm>
            <a:off x="1447278" y="5667016"/>
            <a:ext cx="9679742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Giao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diện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sáng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/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tối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)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803017AD-43C0-62E4-3624-49CADBFBE206}"/>
              </a:ext>
            </a:extLst>
          </p:cNvPr>
          <p:cNvSpPr txBox="1"/>
          <p:nvPr/>
        </p:nvSpPr>
        <p:spPr>
          <a:xfrm>
            <a:off x="1447278" y="6225914"/>
            <a:ext cx="9679742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Ngôn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ngữ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hiển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thị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(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Tiếng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Việt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tiếng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anh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,…)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5B184227-6E22-F035-2B0E-3A09466BCF42}"/>
              </a:ext>
            </a:extLst>
          </p:cNvPr>
          <p:cNvSpPr txBox="1"/>
          <p:nvPr/>
        </p:nvSpPr>
        <p:spPr>
          <a:xfrm>
            <a:off x="1447278" y="6791868"/>
            <a:ext cx="9679742" cy="3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Thông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tin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đăng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nhập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người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dùng</a:t>
            </a:r>
            <a:r>
              <a:rPr lang="en-US" sz="24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70695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33244" y="1383239"/>
            <a:ext cx="15402823" cy="1557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90"/>
              </a:lnSpc>
            </a:pPr>
            <a:r>
              <a:rPr lang="en-US" sz="72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Nhược</a:t>
            </a:r>
            <a:r>
              <a:rPr lang="en-US" sz="72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72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điểm</a:t>
            </a:r>
            <a:r>
              <a:rPr lang="en-US" sz="72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72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của</a:t>
            </a:r>
            <a:r>
              <a:rPr lang="en-US" sz="72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Context.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42149" y="4262859"/>
            <a:ext cx="10117116" cy="1487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Khi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giá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trị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trong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Context.Provider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thay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đổi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tất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cả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các</a:t>
            </a:r>
            <a:r>
              <a:rPr lang="en-US" sz="26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component 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con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context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sẽ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bị</a:t>
            </a:r>
            <a:r>
              <a:rPr lang="en-US" sz="2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re-render.</a:t>
            </a: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endParaRPr lang="en-US" sz="2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2149" y="5682655"/>
            <a:ext cx="10297423" cy="747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940"/>
              </a:lnSpc>
              <a:spcBef>
                <a:spcPct val="0"/>
              </a:spcBef>
            </a:pP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Điều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này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có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thể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gây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ảnh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hưởng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đến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hiệu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năng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với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ứng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lớn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4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531234" y="867862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3"/>
                </a:lnTo>
                <a:lnTo>
                  <a:pt x="0" y="68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090037">
            <a:off x="13701814" y="-274372"/>
            <a:ext cx="14861992" cy="10835743"/>
          </a:xfrm>
          <a:custGeom>
            <a:avLst/>
            <a:gdLst/>
            <a:ahLst/>
            <a:cxnLst/>
            <a:rect l="l" t="t" r="r" b="b"/>
            <a:pathLst>
              <a:path w="14861992" h="10835743">
                <a:moveTo>
                  <a:pt x="0" y="0"/>
                </a:moveTo>
                <a:lnTo>
                  <a:pt x="14861992" y="0"/>
                </a:lnTo>
                <a:lnTo>
                  <a:pt x="14861992" y="10835744"/>
                </a:lnTo>
                <a:lnTo>
                  <a:pt x="0" y="108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1A0B1560-CC9C-0BCB-BA94-47C4FFF71C46}"/>
              </a:ext>
            </a:extLst>
          </p:cNvPr>
          <p:cNvSpPr txBox="1"/>
          <p:nvPr/>
        </p:nvSpPr>
        <p:spPr>
          <a:xfrm>
            <a:off x="2242149" y="3581627"/>
            <a:ext cx="11512755" cy="34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Re-render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toàn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bộ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component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khi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Context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thay</a:t>
            </a:r>
            <a:r>
              <a:rPr lang="en-US" sz="2800" b="1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đổi</a:t>
            </a:r>
            <a:endParaRPr lang="en-US" sz="3600" b="1" dirty="0">
              <a:solidFill>
                <a:srgbClr val="00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379705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6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9CD6">
                <a:alpha val="100000"/>
              </a:srgbClr>
            </a:gs>
            <a:gs pos="100000">
              <a:srgbClr val="00186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31452"/>
            <a:ext cx="1662550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Trang </a:t>
            </a:r>
            <a:r>
              <a:rPr lang="en-US" sz="2051" spc="4" dirty="0" err="1">
                <a:solidFill>
                  <a:srgbClr val="FFFFFF"/>
                </a:solidFill>
                <a:latin typeface="Poppins" panose="00000500000000000000" pitchFamily="2" charset="0"/>
                <a:ea typeface="Poppins Bold"/>
                <a:cs typeface="Poppins" panose="00000500000000000000" pitchFamily="2" charset="0"/>
                <a:sym typeface="Poppins Bold"/>
              </a:rPr>
              <a:t>chủ</a:t>
            </a:r>
            <a:endParaRPr lang="en-US" sz="2051" spc="4" dirty="0">
              <a:solidFill>
                <a:srgbClr val="FFFFFF"/>
              </a:solidFill>
              <a:latin typeface="Poppins" panose="00000500000000000000" pitchFamily="2" charset="0"/>
              <a:ea typeface="Poppins Bold"/>
              <a:cs typeface="Poppins" panose="00000500000000000000" pitchFamily="2" charset="0"/>
              <a:sym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888721" y="733665"/>
            <a:ext cx="1907082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Khái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niệm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96344" y="733665"/>
            <a:ext cx="1589190" cy="3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Cú</a:t>
            </a:r>
            <a:r>
              <a:rPr lang="en-US" sz="205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pháp</a:t>
            </a:r>
            <a:endParaRPr lang="en-US" sz="205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9929" y="731452"/>
            <a:ext cx="2224975" cy="34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Tổng</a:t>
            </a:r>
            <a:r>
              <a:rPr lang="en-US" sz="2051" b="1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51" b="1" spc="4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kết</a:t>
            </a:r>
            <a:endParaRPr lang="en-US" sz="2051" b="1" spc="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04286"/>
                </a:solidFill>
                <a:latin typeface="Poppins Bold"/>
                <a:ea typeface="Poppins Bold"/>
                <a:cs typeface="Poppins Bold"/>
                <a:sym typeface="Poppins Bold"/>
              </a:rPr>
              <a:t>Trang 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7069582" cy="77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8"/>
              </a:lnSpc>
              <a:spcBef>
                <a:spcPct val="0"/>
              </a:spcBef>
            </a:pP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Đại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Học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Thuỷ</a:t>
            </a:r>
            <a:r>
              <a:rPr lang="en-US" sz="2206" spc="4" dirty="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2206" spc="4" dirty="0" err="1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Lợi</a:t>
            </a:r>
            <a:endParaRPr lang="en-US" sz="2206" spc="4" dirty="0">
              <a:solidFill>
                <a:srgbClr val="FFFFFF"/>
              </a:solidFill>
              <a:latin typeface="Paytone One"/>
              <a:ea typeface="Paytone One"/>
              <a:cs typeface="Paytone One"/>
              <a:sym typeface="Paytone One"/>
            </a:endParaRPr>
          </a:p>
          <a:p>
            <a:pPr lvl="0">
              <a:lnSpc>
                <a:spcPts val="3088"/>
              </a:lnSpc>
              <a:spcBef>
                <a:spcPct val="0"/>
              </a:spcBef>
            </a:pPr>
            <a:endParaRPr lang="en-US" sz="2206" b="1" spc="4" dirty="0">
              <a:solidFill>
                <a:srgbClr val="FFFFFF"/>
              </a:solidFill>
              <a:latin typeface="Poppins Heavy"/>
              <a:ea typeface="Poppins Heavy"/>
              <a:cs typeface="Poppins Heavy"/>
              <a:sym typeface="Poppins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33244" y="1383239"/>
            <a:ext cx="15402823" cy="1531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490"/>
              </a:lnSpc>
            </a:pPr>
            <a:r>
              <a:rPr lang="en-US" sz="72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Giải</a:t>
            </a:r>
            <a:r>
              <a:rPr lang="en-US" sz="72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 </a:t>
            </a:r>
            <a:r>
              <a:rPr lang="en-US" sz="7200" b="1" dirty="0" err="1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pháp</a:t>
            </a:r>
            <a:r>
              <a:rPr lang="en-US" sz="7200" b="1" dirty="0">
                <a:solidFill>
                  <a:srgbClr val="FFFFFF"/>
                </a:solidFill>
                <a:latin typeface="Neo Sans Bold"/>
                <a:ea typeface="Neo Sans Bold"/>
                <a:cs typeface="Neo Sans Bold"/>
                <a:sym typeface="Neo Sans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30163" y="3892789"/>
            <a:ext cx="10117116" cy="2220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AutoNum type="arabicPeriod"/>
            </a:pP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Tách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nhỏ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nhiều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riêng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biệt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từng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loại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dữ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liệu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457200" lvl="0" indent="-457200" algn="just">
              <a:lnSpc>
                <a:spcPts val="2940"/>
              </a:lnSpc>
              <a:spcBef>
                <a:spcPct val="0"/>
              </a:spcBef>
              <a:buAutoNum type="arabicPeriod"/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/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Dùng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useDemo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()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để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tránh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tạo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object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mới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mỗi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lần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render.</a:t>
            </a:r>
          </a:p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/>
            </a:pPr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/>
              <a:ea typeface="Poppins"/>
              <a:cs typeface="Poppins"/>
              <a:sym typeface="Poppins"/>
            </a:endParaRPr>
          </a:p>
          <a:p>
            <a:pPr marL="514350" lvl="0" indent="-514350" algn="just">
              <a:lnSpc>
                <a:spcPts val="2940"/>
              </a:lnSpc>
              <a:spcBef>
                <a:spcPct val="0"/>
              </a:spcBef>
              <a:buAutoNum type="arabicPeriod"/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Kết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hợp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với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Redux,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Zustand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Jotai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…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nếu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state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phức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tạp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531234" y="8678624"/>
            <a:ext cx="4114800" cy="680812"/>
          </a:xfrm>
          <a:custGeom>
            <a:avLst/>
            <a:gdLst/>
            <a:ahLst/>
            <a:cxnLst/>
            <a:rect l="l" t="t" r="r" b="b"/>
            <a:pathLst>
              <a:path w="4114800" h="680812">
                <a:moveTo>
                  <a:pt x="0" y="0"/>
                </a:moveTo>
                <a:lnTo>
                  <a:pt x="4114800" y="0"/>
                </a:lnTo>
                <a:lnTo>
                  <a:pt x="4114800" y="680813"/>
                </a:lnTo>
                <a:lnTo>
                  <a:pt x="0" y="68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6090037">
            <a:off x="13701814" y="-274372"/>
            <a:ext cx="14861992" cy="10835743"/>
          </a:xfrm>
          <a:custGeom>
            <a:avLst/>
            <a:gdLst/>
            <a:ahLst/>
            <a:cxnLst/>
            <a:rect l="l" t="t" r="r" b="b"/>
            <a:pathLst>
              <a:path w="14861992" h="10835743">
                <a:moveTo>
                  <a:pt x="0" y="0"/>
                </a:moveTo>
                <a:lnTo>
                  <a:pt x="14861992" y="0"/>
                </a:lnTo>
                <a:lnTo>
                  <a:pt x="14861992" y="10835744"/>
                </a:lnTo>
                <a:lnTo>
                  <a:pt x="0" y="1083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7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951</Words>
  <Application>Microsoft Office PowerPoint</Application>
  <PresentationFormat>Custom</PresentationFormat>
  <Paragraphs>197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Neo Sans Bold</vt:lpstr>
      <vt:lpstr>Poppins Bold</vt:lpstr>
      <vt:lpstr>Paytone One</vt:lpstr>
      <vt:lpstr>Calibri</vt:lpstr>
      <vt:lpstr>Arial</vt:lpstr>
      <vt:lpstr>Times New Roman</vt:lpstr>
      <vt:lpstr>Poppins</vt:lpstr>
      <vt:lpstr>Poppins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Gradient Modern IT Solutions &amp; Technology Presentation</dc:title>
  <cp:lastModifiedBy>phuongvanduc</cp:lastModifiedBy>
  <cp:revision>10</cp:revision>
  <dcterms:created xsi:type="dcterms:W3CDTF">2006-08-16T00:00:00Z</dcterms:created>
  <dcterms:modified xsi:type="dcterms:W3CDTF">2025-05-29T06:46:43Z</dcterms:modified>
  <dc:identifier>DAGoj6OXXzg</dc:identifier>
</cp:coreProperties>
</file>